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7"/>
  </p:notesMasterIdLst>
  <p:sldIdLst>
    <p:sldId id="256" r:id="rId2"/>
    <p:sldId id="322" r:id="rId3"/>
    <p:sldId id="333" r:id="rId4"/>
    <p:sldId id="334" r:id="rId5"/>
    <p:sldId id="335" r:id="rId6"/>
    <p:sldId id="336" r:id="rId7"/>
    <p:sldId id="337" r:id="rId8"/>
    <p:sldId id="338" r:id="rId9"/>
    <p:sldId id="328" r:id="rId10"/>
    <p:sldId id="329" r:id="rId11"/>
    <p:sldId id="330" r:id="rId12"/>
    <p:sldId id="331" r:id="rId13"/>
    <p:sldId id="332" r:id="rId14"/>
    <p:sldId id="340" r:id="rId15"/>
    <p:sldId id="275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FF"/>
    <a:srgbClr val="3399FF"/>
    <a:srgbClr val="108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E50B2D-D71D-40DF-97B4-80BEA69A36C4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E42C34-70CE-4D06-BC7C-17A4F92E74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6547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k-KZ" sz="1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</a:t>
            </a:r>
            <a:r>
              <a:rPr lang="kk-KZ" sz="12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одели машинного обучения</a:t>
            </a:r>
            <a:r>
              <a:rPr lang="ru-RU" sz="1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и</a:t>
            </a:r>
            <a:r>
              <a:rPr lang="ru-RU" sz="12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sz="12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нейронных сетей используются в модуле обработки и анализа данных </a:t>
            </a:r>
            <a:r>
              <a:rPr lang="en-US" sz="12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OMSystem</a:t>
            </a:r>
            <a:r>
              <a:rPr lang="en-US" sz="12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1200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533E96-F078-4B3D-A8F4-F1AF21EBC35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7187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8098570-85A8-451E-AF18-FA25C3FB3C3A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13895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8570-85A8-451E-AF18-FA25C3FB3C3A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7375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8098570-85A8-451E-AF18-FA25C3FB3C3A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0499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8570-85A8-451E-AF18-FA25C3FB3C3A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3340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8098570-85A8-451E-AF18-FA25C3FB3C3A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4097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8570-85A8-451E-AF18-FA25C3FB3C3A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6203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8570-85A8-451E-AF18-FA25C3FB3C3A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6390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8570-85A8-451E-AF18-FA25C3FB3C3A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49980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8570-85A8-451E-AF18-FA25C3FB3C3A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4780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8098570-85A8-451E-AF18-FA25C3FB3C3A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8594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8570-85A8-451E-AF18-FA25C3FB3C3A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8410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C8098570-85A8-451E-AF18-FA25C3FB3C3A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62536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717673-A929-4F95-AFDE-69CBABEA1E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8058" y="1865999"/>
            <a:ext cx="11171352" cy="899688"/>
          </a:xfrm>
        </p:spPr>
        <p:txBody>
          <a:bodyPr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800" b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Лекция </a:t>
            </a:r>
            <a:r>
              <a:rPr lang="en-US" sz="2800" b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</a:t>
            </a:r>
            <a:endParaRPr lang="ru-RU" sz="2800" dirty="0">
              <a:solidFill>
                <a:srgbClr val="7030A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1B249F3F-8B2A-1D4C-A0BA-95C3E4721A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4155146"/>
              </p:ext>
            </p:extLst>
          </p:nvPr>
        </p:nvGraphicFramePr>
        <p:xfrm>
          <a:off x="2924355" y="4092314"/>
          <a:ext cx="6771736" cy="69873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771736">
                  <a:extLst>
                    <a:ext uri="{9D8B030D-6E8A-4147-A177-3AD203B41FA5}">
                      <a16:colId xmlns:a16="http://schemas.microsoft.com/office/drawing/2014/main" val="2147742503"/>
                    </a:ext>
                  </a:extLst>
                </a:gridCol>
              </a:tblGrid>
              <a:tr h="6987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tabLst>
                          <a:tab pos="180340" algn="l"/>
                        </a:tabLst>
                      </a:pPr>
                      <a:r>
                        <a:rPr lang="ru-RU" sz="20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Изучение выявления Вредоносного ПО моделями машинного обучения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844940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02925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E219A0-A827-4A37-9BC8-117D389E4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>
                <a:solidFill>
                  <a:srgbClr val="FFC000"/>
                </a:solidFill>
              </a:rPr>
              <a:t>Дерево решений</a:t>
            </a:r>
            <a:endParaRPr lang="ru-RU" dirty="0"/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BA5EFE97-E8F8-4743-98AB-DBB6AB8A9C62}"/>
              </a:ext>
            </a:extLst>
          </p:cNvPr>
          <p:cNvPicPr>
            <a:picLocks noGrp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9002" y="2113492"/>
            <a:ext cx="6672262" cy="4448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73478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399E4E-7313-485A-8F07-D2915C56C4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>
                <a:solidFill>
                  <a:srgbClr val="FFC000"/>
                </a:solidFill>
              </a:rPr>
              <a:t>Случайный лес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FECC596-695C-413D-BBE7-78BC35EFE2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193" y="2130185"/>
            <a:ext cx="11029616" cy="4346815"/>
          </a:xfrm>
        </p:spPr>
        <p:txBody>
          <a:bodyPr>
            <a:normAutofit lnSpcReduction="10000"/>
          </a:bodyPr>
          <a:lstStyle/>
          <a:p>
            <a:pPr algn="just"/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Случайный лес– популярный алгоритм машинного обучения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основанный на концепции ансамблевого обучения. В данной концепции несколько классификаторов объединяются для улучшения производительности модели. Случайный лес состоит не из одного, а из множества деревьев решений. В задачах классификации каждый документ независимо </a:t>
            </a:r>
            <a:r>
              <a:rPr lang="ru-RU" sz="1800" b="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кдассифицируется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всеми деревьями. Класс документа определяется на основе наибольшего числа голосов среди всех деревьев.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Алгоритм случайного леса имеет следующий ряд особенностей и преимуществ: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"/>
            </a:pP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Довольно быстро обучается.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Symbol" panose="05050102010706020507" pitchFamily="18" charset="2"/>
            </a:endParaRPr>
          </a:p>
          <a:p>
            <a:pPr marL="342900" lvl="0" indent="-342900" algn="just">
              <a:buFont typeface="Symbol" panose="05050102010706020507" pitchFamily="18" charset="2"/>
              <a:buChar char=""/>
            </a:pPr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Эффективно обрабатывает датасеты с большим числом признаков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.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Symbol" panose="05050102010706020507" pitchFamily="18" charset="2"/>
            </a:endParaRPr>
          </a:p>
          <a:p>
            <a:pPr marL="342900" lvl="0" indent="-342900" algn="just">
              <a:buFont typeface="Symbol" panose="05050102010706020507" pitchFamily="18" charset="2"/>
              <a:buChar char=""/>
            </a:pP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Выполняет предсказание данных с очень высокой точностью.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Symbol" panose="05050102010706020507" pitchFamily="18" charset="2"/>
            </a:endParaRPr>
          </a:p>
          <a:p>
            <a:pPr marL="342900" lvl="0" indent="-342900" algn="just">
              <a:buFont typeface="Symbol" panose="05050102010706020507" pitchFamily="18" charset="2"/>
              <a:buChar char=""/>
            </a:pP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Показывает хорошую эффективность даже при наличии большого числа пропусков данных.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Symbol" panose="05050102010706020507" pitchFamily="18" charset="2"/>
            </a:endParaRPr>
          </a:p>
          <a:p>
            <a:pPr marL="342900" lvl="0" indent="-342900" algn="just">
              <a:buFont typeface="Symbol" panose="05050102010706020507" pitchFamily="18" charset="2"/>
              <a:buChar char=""/>
            </a:pP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Хорошо обрабатываются как непрерывные, так и дискретные признаки.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Symbol" panose="05050102010706020507" pitchFamily="18" charset="2"/>
            </a:endParaRPr>
          </a:p>
          <a:p>
            <a:pPr marL="342900" lvl="0" indent="-342900" algn="just">
              <a:buFont typeface="Symbol" panose="05050102010706020507" pitchFamily="18" charset="2"/>
              <a:buChar char=""/>
            </a:pP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Обладает высокой масштабируемостью.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Symbol" panose="05050102010706020507" pitchFamily="18" charset="2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166403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B31351-AD51-412F-A0B1-7C028D03C1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>
                <a:solidFill>
                  <a:srgbClr val="FFC000"/>
                </a:solidFill>
              </a:rPr>
              <a:t>Случайный лес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66F6FBB1-0ED0-43FA-9244-BC1EB86ECC55}"/>
              </a:ext>
            </a:extLst>
          </p:cNvPr>
          <p:cNvPicPr>
            <a:picLocks noGrp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6995" y="2346917"/>
            <a:ext cx="8296275" cy="3781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75735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AC1141-A4A6-436C-977C-5E6B56A95E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800" dirty="0" err="1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XGboost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616F6B2-D757-478C-95A6-A6647D301E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2899" y="2341852"/>
            <a:ext cx="10540833" cy="3686415"/>
          </a:xfrm>
        </p:spPr>
        <p:txBody>
          <a:bodyPr/>
          <a:lstStyle/>
          <a:p>
            <a:r>
              <a:rPr lang="ru-RU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XGboost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eXtreme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Gradient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Boosting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– оптимизированный продвинутый алгоритм машинного обучения, использующий принцип </a:t>
            </a:r>
            <a:r>
              <a:rPr lang="ru-RU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бустинга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Он имеет хорошую производительность и решает большинство проблем регрессии и классификации. Использование ансамблевой техники подразумевает, что ошибки предыдущих шагов устраняются в новой модели. Отклонения прогнозов обученного ансамбля вычисляются на обучающем наборе на каждой итерации. Таким образом, оптимизация выполняется путем добавления новых древовидных прогнозов в ансамбль, уменьшая среднее отклонение модели. Эта процедура продолжается до тех пор, пока не будет достигнут требуемый уровень ошибки или критерий ранней остановки (максимальное количество деревьев или достижение заданной точности).</a:t>
            </a:r>
            <a:endParaRPr lang="ru-RU" dirty="0"/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FC307F1A-9001-4CC6-9862-502FFC01E6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1193" y="4795895"/>
            <a:ext cx="2674896" cy="1486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93292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00FA0C-2E50-D423-E1FA-CD3B4D560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Этапы выявления </a:t>
            </a:r>
            <a:r>
              <a:rPr lang="en-US">
                <a:solidFill>
                  <a:srgbClr val="FFC000"/>
                </a:solidFill>
              </a:rPr>
              <a:t>Malware</a:t>
            </a:r>
            <a:r>
              <a:rPr lang="ru-RU">
                <a:solidFill>
                  <a:srgbClr val="FFC000"/>
                </a:solidFill>
              </a:rPr>
              <a:t> </a:t>
            </a:r>
            <a:r>
              <a:rPr lang="ru-RU" dirty="0">
                <a:solidFill>
                  <a:srgbClr val="FFC000"/>
                </a:solidFill>
              </a:rPr>
              <a:t>с помощью машинного обучения</a:t>
            </a:r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C13FDFB-5EF9-A9AC-7086-6BB6F4F981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6216" y="1997928"/>
            <a:ext cx="7599568" cy="4471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78737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915823-CEB4-4002-B506-B34EB950C4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ED8923C-6D9B-49BC-9FB1-F4BE058255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193" y="2205012"/>
            <a:ext cx="11029616" cy="3923330"/>
          </a:xfrm>
        </p:spPr>
        <p:txBody>
          <a:bodyPr/>
          <a:lstStyle/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marL="0" indent="0" algn="ctr">
              <a:buNone/>
            </a:pPr>
            <a:r>
              <a:rPr lang="kk-KZ" sz="3600" dirty="0">
                <a:solidFill>
                  <a:srgbClr val="7030A0"/>
                </a:solidFill>
              </a:rPr>
              <a:t>СПАСИБО ЗА ВНИМАНИЕ</a:t>
            </a:r>
            <a:r>
              <a:rPr lang="en-US" sz="3600" dirty="0">
                <a:solidFill>
                  <a:srgbClr val="7030A0"/>
                </a:solidFill>
              </a:rPr>
              <a:t>!!!</a:t>
            </a:r>
            <a:endParaRPr lang="ru-RU" sz="36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56943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5FD3BB-7BDC-42E9-BF20-6B19DDDFA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4238" y="689900"/>
            <a:ext cx="4281230" cy="834100"/>
          </a:xfrm>
        </p:spPr>
        <p:txBody>
          <a:bodyPr>
            <a:normAutofit/>
          </a:bodyPr>
          <a:lstStyle/>
          <a:p>
            <a:pPr algn="ctr"/>
            <a:r>
              <a:rPr lang="kk-KZ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Классификация</a:t>
            </a:r>
            <a:endParaRPr lang="ru-RU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E635D5A-1B44-497E-93C7-33EA9CA37B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1867" y="1862667"/>
            <a:ext cx="11192933" cy="4851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</a:t>
            </a:r>
            <a:r>
              <a:rPr lang="kk-KZ" sz="3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лгоритмы машинного обучения</a:t>
            </a:r>
            <a:r>
              <a:rPr lang="ru-RU" sz="3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algn="l"/>
            <a:r>
              <a:rPr lang="ru-RU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Дерево решений (Decision tree);</a:t>
            </a:r>
          </a:p>
          <a:p>
            <a:pPr algn="l"/>
            <a:r>
              <a:rPr lang="ru-RU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Случайный лес (Random forest);</a:t>
            </a:r>
          </a:p>
          <a:p>
            <a:pPr algn="l"/>
            <a:r>
              <a:rPr lang="ru-RU" sz="3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XGBoost</a:t>
            </a:r>
            <a:r>
              <a:rPr lang="en-US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 algn="l"/>
            <a:r>
              <a:rPr lang="en-US" sz="3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CatBoost</a:t>
            </a:r>
            <a:r>
              <a:rPr lang="en-US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 algn="l"/>
            <a:r>
              <a:rPr lang="en-US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AdaBoost</a:t>
            </a:r>
          </a:p>
          <a:p>
            <a:pPr algn="l"/>
            <a:endParaRPr lang="ru-RU" sz="3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kk-KZ" sz="36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3600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8459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B77035-173B-1BA4-02BE-F43DA63E98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Этапы выявления </a:t>
            </a:r>
            <a:r>
              <a:rPr lang="en-US" dirty="0">
                <a:solidFill>
                  <a:srgbClr val="FFC000"/>
                </a:solidFill>
              </a:rPr>
              <a:t>Malware </a:t>
            </a:r>
            <a:r>
              <a:rPr lang="ru-RU" dirty="0">
                <a:solidFill>
                  <a:srgbClr val="FFC000"/>
                </a:solidFill>
              </a:rPr>
              <a:t>с помощью машинного обучения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CAC7A91-CDA2-659C-D794-7DF6C8DC62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194" y="1989352"/>
            <a:ext cx="11029615" cy="439419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Сбор данных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обучения модели необходима большая выборка файлов и сетевых данных, содержащих как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вредоносное ПО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так и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чистые файлы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данных: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VirusTotal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MalwareBazaar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Malicia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Dataset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базы вредоносного ПО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Логи антивирусов и IDS-систем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Snort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Suricata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Образцы исполняемых файлов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(PE-файлы в Windows, ELF-файлы в Linux)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Сетевой трафик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Wireshark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NetFlow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Типы данных: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Статические признаки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(размер файла,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хеши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секции PE, импортированные библиотеки)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Динамические признаки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(поведение в виртуальной среде, анализ API-вызовов)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Сетевой анализ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(аномалии в HTTP, DNS-запросах, командно-контрольные сервера)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39926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B77035-173B-1BA4-02BE-F43DA63E98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Этапы выявления </a:t>
            </a:r>
            <a:r>
              <a:rPr lang="en-US" dirty="0">
                <a:solidFill>
                  <a:srgbClr val="FFC000"/>
                </a:solidFill>
              </a:rPr>
              <a:t>Malware</a:t>
            </a:r>
            <a:r>
              <a:rPr lang="ru-RU" dirty="0">
                <a:solidFill>
                  <a:srgbClr val="FFC000"/>
                </a:solidFill>
              </a:rPr>
              <a:t> с помощью машинного обучения</a:t>
            </a: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7CB62FF4-96DF-B520-2A8C-80BE6723233E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1469546" y="2259280"/>
            <a:ext cx="9578548" cy="3756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48614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D350FF-13D2-09A9-FCB7-B8DF7E9453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2989" y="729657"/>
            <a:ext cx="10917819" cy="986999"/>
          </a:xfrm>
        </p:spPr>
        <p:txBody>
          <a:bodyPr>
            <a:noAutofit/>
          </a:bodyPr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Этапы выявления </a:t>
            </a:r>
            <a:r>
              <a:rPr lang="en-US" dirty="0">
                <a:solidFill>
                  <a:srgbClr val="FFC000"/>
                </a:solidFill>
              </a:rPr>
              <a:t>Malware</a:t>
            </a:r>
            <a:r>
              <a:rPr lang="ru-RU" dirty="0">
                <a:solidFill>
                  <a:srgbClr val="FFC000"/>
                </a:solidFill>
              </a:rPr>
              <a:t> с помощью машинного обучения</a:t>
            </a:r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9D0CB19-A9D4-43C7-C63D-C431742CDC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193" y="2205012"/>
            <a:ext cx="10917818" cy="4023260"/>
          </a:xfrm>
        </p:spPr>
        <p:txBody>
          <a:bodyPr/>
          <a:lstStyle/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Предобработка данных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Данные необходимо очистить и подготовить к обучению.</a:t>
            </a: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Действия: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Удаление дубликатов и выбросов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Приведение категориальных данных к числовому виду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Нормализация признаков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(например,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MinMaxScaler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Feature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Engineering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создание новых признаков (например, частота API-вызовов)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12634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760D42-D832-F14F-75E9-46154B9FA6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Этапы выявления </a:t>
            </a:r>
            <a:r>
              <a:rPr lang="en-US" dirty="0">
                <a:solidFill>
                  <a:srgbClr val="FFC000"/>
                </a:solidFill>
              </a:rPr>
              <a:t>Malware</a:t>
            </a:r>
            <a:r>
              <a:rPr lang="ru-RU" dirty="0">
                <a:solidFill>
                  <a:srgbClr val="FFC000"/>
                </a:solidFill>
              </a:rPr>
              <a:t> с помощью машинного обучения</a:t>
            </a:r>
            <a:endParaRPr lang="ru-RU" dirty="0"/>
          </a:p>
        </p:txBody>
      </p:sp>
      <p:pic>
        <p:nvPicPr>
          <p:cNvPr id="6" name="Объект 5">
            <a:extLst>
              <a:ext uri="{FF2B5EF4-FFF2-40B4-BE49-F238E27FC236}">
                <a16:creationId xmlns:a16="http://schemas.microsoft.com/office/drawing/2014/main" id="{2A800AD6-E7E0-4400-F8FF-712D6EAA6278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2734598" y="2106254"/>
            <a:ext cx="6722804" cy="4263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154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708E167-6C0D-FF1B-5B94-6A76ED32B0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Этапы выявления </a:t>
            </a:r>
            <a:r>
              <a:rPr lang="en-US" dirty="0">
                <a:solidFill>
                  <a:srgbClr val="FFC000"/>
                </a:solidFill>
              </a:rPr>
              <a:t>Malware</a:t>
            </a:r>
            <a:r>
              <a:rPr lang="ru-RU" dirty="0">
                <a:solidFill>
                  <a:srgbClr val="FFC000"/>
                </a:solidFill>
              </a:rPr>
              <a:t> с помощью машинного обучения</a:t>
            </a:r>
            <a:endParaRPr lang="ru-RU" dirty="0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764D60AA-A9AD-FDB7-BDAB-DB53DDD3131C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2"/>
          <a:stretch>
            <a:fillRect/>
          </a:stretch>
        </p:blipFill>
        <p:spPr>
          <a:xfrm>
            <a:off x="4099096" y="2028615"/>
            <a:ext cx="3993808" cy="4706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34561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FBF03C-2829-B772-E049-A488BD4AB3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Этапы выявления </a:t>
            </a:r>
            <a:r>
              <a:rPr lang="en-US" dirty="0">
                <a:solidFill>
                  <a:srgbClr val="FFC000"/>
                </a:solidFill>
              </a:rPr>
              <a:t>Malware</a:t>
            </a:r>
            <a:r>
              <a:rPr lang="ru-RU" dirty="0">
                <a:solidFill>
                  <a:srgbClr val="FFC000"/>
                </a:solidFill>
              </a:rPr>
              <a:t> с помощью машинного обучения</a:t>
            </a:r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5E295E3-96D3-B15E-B636-665AF006A1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2900" y="2330829"/>
            <a:ext cx="10226768" cy="3797513"/>
          </a:xfrm>
        </p:spPr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Разделение данных на обучающую и тестовую выборки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Данные разделяются следующим образом: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Обучающая выборка (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Train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70-80% данных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Тестовая выборка (Test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20-30% данных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Дополнительно можно использовать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кросс-валидацию (k-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fold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cross-validation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более точной оценки моделей.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042400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8749FC-3A32-4540-AEB2-753FC9B66E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>
                <a:solidFill>
                  <a:srgbClr val="FFC000"/>
                </a:solidFill>
              </a:rPr>
              <a:t>Дерево решений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858CBA1-5CC7-4CF1-8AC9-AB79FEA405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9594" y="2040730"/>
            <a:ext cx="10970348" cy="4165336"/>
          </a:xfrm>
        </p:spPr>
        <p:txBody>
          <a:bodyPr/>
          <a:lstStyle/>
          <a:p>
            <a:pPr marL="0" indent="0">
              <a:buNone/>
            </a:pPr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Дерево решений– метод обучения с учителем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который использует набор правил для принятия решений подобно тому, как человек принимает решения. В данном методе данные разделяются на подмножества в зависимости от определенных признаков, отвечая на определенные вопросы до тех пор, пока все точки данных не будут принадлежать определенному классу. Таким образом, образуется древовидная структура с добавлением узла для каждого вопроса. Первый узел является корневым узлом (</a:t>
            </a:r>
            <a:r>
              <a:rPr lang="en-US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root node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). </a:t>
            </a:r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 классификации документов на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первом этапе выбирается слово, и все документы, содержащие его, помещаются в одну сторону, а документы, не содержащие его, помещаются в другую сторону. В результате образуются два </a:t>
            </a:r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датасета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После этого в этих </a:t>
            </a:r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датасетах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выбирается новое слово, и все предыдущие шаги повторяются. Так продолжается до тех пор, пока весь </a:t>
            </a:r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датасет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не будет разделен и присвоен конечным узлам. Если в конечном узле все точки данных однозначно соответствуют одному и тому же классу, то класс узла точно определен. В случае смешанных узлов алгоритм присваивает данному узлу класс с наибольшим числом точек данных, относящихся к нему.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0244999"/>
      </p:ext>
    </p:extLst>
  </p:cSld>
  <p:clrMapOvr>
    <a:masterClrMapping/>
  </p:clrMapOvr>
</p:sld>
</file>

<file path=ppt/theme/theme1.xml><?xml version="1.0" encoding="utf-8"?>
<a:theme xmlns:a="http://schemas.openxmlformats.org/drawingml/2006/main" name="Дивиденд">
  <a:themeElements>
    <a:clrScheme name="Дивиденд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Дивиденд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Дивиденд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TM03457464[[fn=Дивиденд]]</Template>
  <TotalTime>590</TotalTime>
  <Words>701</Words>
  <Application>Microsoft Office PowerPoint</Application>
  <PresentationFormat>Широкоэкранный</PresentationFormat>
  <Paragraphs>61</Paragraphs>
  <Slides>15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3" baseType="lpstr">
      <vt:lpstr>Arial</vt:lpstr>
      <vt:lpstr>Calibri</vt:lpstr>
      <vt:lpstr>Corbel</vt:lpstr>
      <vt:lpstr>Gill Sans MT</vt:lpstr>
      <vt:lpstr>Symbol</vt:lpstr>
      <vt:lpstr>Times New Roman</vt:lpstr>
      <vt:lpstr>Wingdings 2</vt:lpstr>
      <vt:lpstr>Дивиденд</vt:lpstr>
      <vt:lpstr>Лекция 8</vt:lpstr>
      <vt:lpstr>Классификация</vt:lpstr>
      <vt:lpstr>Этапы выявления Malware с помощью машинного обучения</vt:lpstr>
      <vt:lpstr>Этапы выявления Malware с помощью машинного обучения</vt:lpstr>
      <vt:lpstr>Этапы выявления Malware с помощью машинного обучения</vt:lpstr>
      <vt:lpstr>Этапы выявления Malware с помощью машинного обучения</vt:lpstr>
      <vt:lpstr>Этапы выявления Malware с помощью машинного обучения</vt:lpstr>
      <vt:lpstr>Этапы выявления Malware с помощью машинного обучения</vt:lpstr>
      <vt:lpstr>Дерево решений</vt:lpstr>
      <vt:lpstr>Дерево решений</vt:lpstr>
      <vt:lpstr>Случайный лес</vt:lpstr>
      <vt:lpstr>Случайный лес</vt:lpstr>
      <vt:lpstr>XGboost</vt:lpstr>
      <vt:lpstr>Этапы выявления Malware с помощью машинного обучения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DETERMINING WEB APPLICATION VULNERABILITIES USING MACHINE LEARNING METHODS</dc:title>
  <dc:creator>Владислав Карюкин</dc:creator>
  <cp:lastModifiedBy>Владислав Карюкин</cp:lastModifiedBy>
  <cp:revision>37</cp:revision>
  <dcterms:created xsi:type="dcterms:W3CDTF">2023-08-13T17:19:25Z</dcterms:created>
  <dcterms:modified xsi:type="dcterms:W3CDTF">2025-02-16T04:45:26Z</dcterms:modified>
</cp:coreProperties>
</file>